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72" r:id="rId3"/>
    <p:sldId id="259" r:id="rId4"/>
    <p:sldId id="265" r:id="rId5"/>
    <p:sldId id="271" r:id="rId6"/>
    <p:sldId id="258" r:id="rId7"/>
    <p:sldId id="266" r:id="rId8"/>
    <p:sldId id="264" r:id="rId9"/>
    <p:sldId id="273" r:id="rId10"/>
    <p:sldId id="260" r:id="rId11"/>
    <p:sldId id="278" r:id="rId12"/>
    <p:sldId id="274" r:id="rId13"/>
    <p:sldId id="261" r:id="rId14"/>
    <p:sldId id="279" r:id="rId15"/>
    <p:sldId id="282" r:id="rId16"/>
    <p:sldId id="281" r:id="rId17"/>
    <p:sldId id="280" r:id="rId18"/>
    <p:sldId id="275" r:id="rId19"/>
    <p:sldId id="262" r:id="rId20"/>
    <p:sldId id="276" r:id="rId21"/>
    <p:sldId id="263" r:id="rId22"/>
    <p:sldId id="268" r:id="rId23"/>
    <p:sldId id="267" r:id="rId24"/>
    <p:sldId id="269" r:id="rId25"/>
    <p:sldId id="277" r:id="rId26"/>
    <p:sldId id="270" r:id="rId27"/>
    <p:sldId id="25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E7E"/>
    <a:srgbClr val="00204A"/>
    <a:srgbClr val="448EF6"/>
    <a:srgbClr val="F7F7F7"/>
    <a:srgbClr val="3B3838"/>
    <a:srgbClr val="005792"/>
    <a:srgbClr val="FDB44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6370" autoAdjust="0"/>
  </p:normalViewPr>
  <p:slideViewPr>
    <p:cSldViewPr snapToGrid="0">
      <p:cViewPr>
        <p:scale>
          <a:sx n="100" d="100"/>
          <a:sy n="100" d="100"/>
        </p:scale>
        <p:origin x="906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C3E4F-6F24-424F-96AF-80F2DF39B8B6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AEFBB-4D8B-4BB6-BCB7-BE16B1038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52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96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2B1F5-B2C7-46BE-903E-9297CB35C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D6383-D71F-46D8-8D56-3207CF4D0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31BF7-0EDF-4CA7-B4D7-5137F052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7E134-557C-4CC0-8E21-D858F16F6701}" type="datetime1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0CC2E8-829C-4C49-9819-81517529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C1C9F-0538-43BD-B9B8-32402DD1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6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86E-EF82-4E00-9EB6-187C48C6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E67D0-492C-4103-B411-E44C4CF25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A1912-82F9-4569-A0E8-68C3B2EC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B0F4-DE92-4D7A-B497-336202CD53AA}" type="datetime1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96C51-2701-4645-BA6F-D3B38942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6AB2EF-8061-4209-9FD9-8A46CA37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5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9361FA-60EC-4778-9EFB-EBDF14794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388D50-C222-43B6-AC16-6E3C0D9E8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84A399-4F97-4507-8D49-2E9D405E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A32E-9A86-4DB3-9D35-DC2BF6C6CF7F}" type="datetime1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CCC79-9300-401B-ACCF-F9C27B07C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97B14-EFA5-4BDA-B504-ADB58013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3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0374045-EF23-412A-8921-C0F09DA990E9}"/>
              </a:ext>
            </a:extLst>
          </p:cNvPr>
          <p:cNvSpPr/>
          <p:nvPr userDrawn="1"/>
        </p:nvSpPr>
        <p:spPr>
          <a:xfrm flipH="1" flipV="1">
            <a:off x="6438122" y="747713"/>
            <a:ext cx="5753878" cy="255109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7F5EB3-E302-4DD6-A784-82F941C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B7B7F9-7336-4F2E-BA18-1B9F8A8E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352550"/>
            <a:ext cx="11334750" cy="48244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FE041-D697-42C0-AEF4-92C8703D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739" y="6403975"/>
            <a:ext cx="2743200" cy="365125"/>
          </a:xfrm>
        </p:spPr>
        <p:txBody>
          <a:bodyPr/>
          <a:lstStyle/>
          <a:p>
            <a:fld id="{B5A1834F-EA84-48C0-A8B4-B9C0439C0829}" type="datetime1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264BF-9A2A-43A3-9DE2-F1AD5A29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6100" y="6403975"/>
            <a:ext cx="6019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72058-97D7-4126-8E8A-0AD19AFE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2FB5D0A-2270-4106-ABCD-8FD50BD94B78}"/>
              </a:ext>
            </a:extLst>
          </p:cNvPr>
          <p:cNvSpPr/>
          <p:nvPr userDrawn="1"/>
        </p:nvSpPr>
        <p:spPr>
          <a:xfrm>
            <a:off x="0" y="725649"/>
            <a:ext cx="6923314" cy="268156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00204A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5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6BC1C-A56F-419D-909A-676A3E4A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12B5A-5C0D-497D-9941-CB4402CD9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44851-515F-416F-BB65-3FA2A02FA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4AE9-3698-43C0-A487-3460B296B117}" type="datetime1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11237-7CD4-4A8B-9F68-395F93B6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D6A8D-A83E-48C4-AB05-FCD31362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1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3E6C3-1B09-494D-8AAC-13858084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C0BEE-A903-4B02-B662-B9C703AD9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418C16-3860-46F1-96D8-3312D0284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79D03D-7A80-4C65-9F82-0B00F57E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81C2-3BAA-4334-85DD-C832B5874855}" type="datetime1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7A0C09-F2F7-47B0-8917-6501C6C7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D4C88F-4983-4413-9C4B-3F694264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46205-F616-40BF-B697-35DB9A74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1F3631-F5AB-45F9-9886-6676ADB8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06219-80C3-456F-B754-402EB0F21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99C02C-2CD1-4D3D-8A45-87C7EE736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106E4-18A6-4F2C-8429-F68C9197C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4BD64A-BE21-4633-A000-5A7BC654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119-E1F0-4F2E-A254-C349D4070000}" type="datetime1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8C4A17-726E-4380-B1EA-9AF332CE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5B37E0-B4C0-4A57-A9DA-53DCFFDB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0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FC206-A4D3-4E51-B04E-3F2ABA34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9E8BD5-8AEC-417C-99ED-EE9EABD38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44A8-C9FB-4FA7-96B7-FA7C27489435}" type="datetime1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D0ED0-3748-4A80-9C50-CF8324EC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6FB7F6-4FC2-4D33-85C2-93AECD51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77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4527AA-54EB-4E52-B19D-2079D0D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832B-3967-4863-8795-FF5DE9EB5B04}" type="datetime1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29EC42-DBFE-4AC7-9F72-18DADC82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1DC113-B38D-4E28-97F3-1C0E458D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44253-27A6-449A-8C8F-A53DBD65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1F05B-3794-4B95-B1CB-20AA385F0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C007F3-2805-430B-AEE7-54B8E7D5A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ADD6C7-2FCF-4718-AED7-F0CC3657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1F29-084C-4209-81E4-25742B2463EA}" type="datetime1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C83A95-B8DC-4A3C-A047-F2F71BCE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4888C7-47F2-4327-9084-F8479A0D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1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7726E-22EB-47EE-B96F-ECC77620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817427-441C-4DEC-88FC-9762FD786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92FB08-1390-4447-9933-D06C0043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97C70F-3F18-41FB-882A-3CC8E8F1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F155-D6F9-469F-9365-A7EF288942E1}" type="datetime1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3613E8-4D82-4BAD-87BD-87756B51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326D89-CAAB-419D-8118-B15A96E54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4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B8FD57-F7FE-4BD9-8BD7-C53F4AD9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895F6A-359E-4E48-A0C4-B6B5B0093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C5480-5859-45EA-B972-BA21FB2AC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8740B-1637-46A7-BCDB-664CEBDFBA61}" type="datetime1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C16D6D-1394-441D-B0EE-301933A88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EAAD44-1AFA-4E7A-B204-E7296548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3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204A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KoPubWorld돋움체_Pro Bold" panose="00000800000000000000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s://www.flaticon.com/packs/managemen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mnews.imbc.com/replay/2580/3925446_29945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nkyung.com/economy/article/201911173089i" TargetMode="External"/><Relationship Id="rId2" Type="http://schemas.openxmlformats.org/officeDocument/2006/relationships/hyperlink" Target="https://www.donga.com/news/article/all/20200107/99127061/1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813" y="2604513"/>
            <a:ext cx="7689237" cy="1196367"/>
          </a:xfrm>
        </p:spPr>
        <p:txBody>
          <a:bodyPr>
            <a:noAutofit/>
          </a:bodyPr>
          <a:lstStyle/>
          <a:p>
            <a:pPr algn="r">
              <a:lnSpc>
                <a:spcPts val="48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현대제철과 기상청 데이터를 활용한</a:t>
            </a:r>
            <a:br>
              <a:rPr lang="en-US" altLang="ko-KR" sz="4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</a:br>
            <a:r>
              <a:rPr lang="ko-KR" altLang="en-US" sz="3200" dirty="0">
                <a:solidFill>
                  <a:srgbClr val="005792"/>
                </a:solidFill>
              </a:rPr>
              <a:t>공장 내 철강 제품의 결로 발생 예측 모형 개발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F3F318-1F0F-44B6-BDDD-67DEABC76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5981" y="5715985"/>
            <a:ext cx="3231069" cy="475265"/>
          </a:xfrm>
        </p:spPr>
        <p:txBody>
          <a:bodyPr>
            <a:normAutofit/>
          </a:bodyPr>
          <a:lstStyle/>
          <a:p>
            <a:pPr algn="r"/>
            <a:r>
              <a:rPr lang="ko-KR" altLang="en-US" sz="1600" b="1" dirty="0" err="1">
                <a:solidFill>
                  <a:srgbClr val="3B3838"/>
                </a:solidFill>
              </a:rPr>
              <a:t>팀명</a:t>
            </a:r>
            <a:r>
              <a:rPr lang="en-US" altLang="ko-KR" sz="1600" dirty="0">
                <a:solidFill>
                  <a:srgbClr val="3B3838"/>
                </a:solidFill>
              </a:rPr>
              <a:t>: </a:t>
            </a:r>
            <a:r>
              <a:rPr lang="ko-KR" altLang="en-US" sz="1600" dirty="0" err="1">
                <a:solidFill>
                  <a:srgbClr val="3B3838"/>
                </a:solidFill>
              </a:rPr>
              <a:t>팀원명</a:t>
            </a:r>
            <a:r>
              <a:rPr lang="ko-KR" altLang="en-US" sz="1600" dirty="0">
                <a:solidFill>
                  <a:srgbClr val="3B3838"/>
                </a:solidFill>
              </a:rPr>
              <a:t>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팀원명</a:t>
            </a:r>
            <a:r>
              <a:rPr lang="ko-KR" altLang="en-US" sz="1600" dirty="0">
                <a:solidFill>
                  <a:srgbClr val="3B3838"/>
                </a:solidFill>
              </a:rPr>
              <a:t> </a:t>
            </a:r>
            <a:r>
              <a:rPr lang="ko-KR" altLang="en-US" sz="1600" dirty="0" err="1">
                <a:solidFill>
                  <a:srgbClr val="3B3838"/>
                </a:solidFill>
              </a:rPr>
              <a:t>팀원명</a:t>
            </a:r>
            <a:endParaRPr lang="ko-KR" altLang="en-US" sz="1600" dirty="0">
              <a:solidFill>
                <a:srgbClr val="3B3838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79D38E-7846-46D4-A727-492FF0BE3064}"/>
              </a:ext>
            </a:extLst>
          </p:cNvPr>
          <p:cNvGrpSpPr/>
          <p:nvPr/>
        </p:nvGrpSpPr>
        <p:grpSpPr>
          <a:xfrm>
            <a:off x="0" y="1751680"/>
            <a:ext cx="5943600" cy="4439570"/>
            <a:chOff x="1181100" y="1735375"/>
            <a:chExt cx="6400800" cy="4781075"/>
          </a:xfrm>
          <a:blipFill>
            <a:blip r:embed="rId2"/>
            <a:stretch>
              <a:fillRect/>
            </a:stretch>
          </a:blipFill>
        </p:grpSpPr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94D6611E-9B44-426C-9583-3B4BA485109E}"/>
                </a:ext>
              </a:extLst>
            </p:cNvPr>
            <p:cNvSpPr/>
            <p:nvPr/>
          </p:nvSpPr>
          <p:spPr>
            <a:xfrm>
              <a:off x="3678744" y="3696007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육각형 22">
              <a:extLst>
                <a:ext uri="{FF2B5EF4-FFF2-40B4-BE49-F238E27FC236}">
                  <a16:creationId xmlns:a16="http://schemas.microsoft.com/office/drawing/2014/main" id="{B7183519-92C5-4B17-B81C-EE65E64497AF}"/>
                </a:ext>
              </a:extLst>
            </p:cNvPr>
            <p:cNvSpPr/>
            <p:nvPr/>
          </p:nvSpPr>
          <p:spPr>
            <a:xfrm>
              <a:off x="5451130" y="4679579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6CEADBE-BA54-49C5-BA7F-CE617939F327}"/>
                </a:ext>
              </a:extLst>
            </p:cNvPr>
            <p:cNvSpPr/>
            <p:nvPr/>
          </p:nvSpPr>
          <p:spPr>
            <a:xfrm>
              <a:off x="1181100" y="3698178"/>
              <a:ext cx="1083642" cy="1836871"/>
            </a:xfrm>
            <a:custGeom>
              <a:avLst/>
              <a:gdLst>
                <a:gd name="connsiteX0" fmla="*/ 0 w 1083642"/>
                <a:gd name="connsiteY0" fmla="*/ 0 h 1836871"/>
                <a:gd name="connsiteX1" fmla="*/ 624424 w 1083642"/>
                <a:gd name="connsiteY1" fmla="*/ 0 h 1836871"/>
                <a:gd name="connsiteX2" fmla="*/ 1083642 w 1083642"/>
                <a:gd name="connsiteY2" fmla="*/ 918436 h 1836871"/>
                <a:gd name="connsiteX3" fmla="*/ 624424 w 1083642"/>
                <a:gd name="connsiteY3" fmla="*/ 1836871 h 1836871"/>
                <a:gd name="connsiteX4" fmla="*/ 0 w 1083642"/>
                <a:gd name="connsiteY4" fmla="*/ 1836871 h 18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3642" h="1836871">
                  <a:moveTo>
                    <a:pt x="0" y="0"/>
                  </a:moveTo>
                  <a:lnTo>
                    <a:pt x="624424" y="0"/>
                  </a:lnTo>
                  <a:lnTo>
                    <a:pt x="1083642" y="918436"/>
                  </a:lnTo>
                  <a:lnTo>
                    <a:pt x="624424" y="1836871"/>
                  </a:lnTo>
                  <a:lnTo>
                    <a:pt x="0" y="18368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육각형 25">
              <a:extLst>
                <a:ext uri="{FF2B5EF4-FFF2-40B4-BE49-F238E27FC236}">
                  <a16:creationId xmlns:a16="http://schemas.microsoft.com/office/drawing/2014/main" id="{3A0535CF-42AD-41F5-9653-E5185D20F90F}"/>
                </a:ext>
              </a:extLst>
            </p:cNvPr>
            <p:cNvSpPr/>
            <p:nvPr/>
          </p:nvSpPr>
          <p:spPr>
            <a:xfrm>
              <a:off x="1906358" y="2716776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691BA868-5193-4786-9689-6AA47D00CBB3}"/>
                </a:ext>
              </a:extLst>
            </p:cNvPr>
            <p:cNvSpPr/>
            <p:nvPr/>
          </p:nvSpPr>
          <p:spPr>
            <a:xfrm>
              <a:off x="3678744" y="1735375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육각형 27">
              <a:extLst>
                <a:ext uri="{FF2B5EF4-FFF2-40B4-BE49-F238E27FC236}">
                  <a16:creationId xmlns:a16="http://schemas.microsoft.com/office/drawing/2014/main" id="{A55C142A-E071-4822-ABF4-DEA7462DBA56}"/>
                </a:ext>
              </a:extLst>
            </p:cNvPr>
            <p:cNvSpPr/>
            <p:nvPr/>
          </p:nvSpPr>
          <p:spPr>
            <a:xfrm>
              <a:off x="1906357" y="4679579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533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활용데이터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78E04C-0D1E-4D01-90C8-7027C98D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10</a:t>
            </a:fld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83AA1BB-F0D4-4F45-B0B8-0384C65B3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89204"/>
              </p:ext>
            </p:extLst>
          </p:nvPr>
        </p:nvGraphicFramePr>
        <p:xfrm>
          <a:off x="583475" y="1414275"/>
          <a:ext cx="11042470" cy="4989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2893">
                  <a:extLst>
                    <a:ext uri="{9D8B030D-6E8A-4147-A177-3AD203B41FA5}">
                      <a16:colId xmlns:a16="http://schemas.microsoft.com/office/drawing/2014/main" val="4066652320"/>
                    </a:ext>
                  </a:extLst>
                </a:gridCol>
                <a:gridCol w="3439859">
                  <a:extLst>
                    <a:ext uri="{9D8B030D-6E8A-4147-A177-3AD203B41FA5}">
                      <a16:colId xmlns:a16="http://schemas.microsoft.com/office/drawing/2014/main" val="3062146664"/>
                    </a:ext>
                  </a:extLst>
                </a:gridCol>
                <a:gridCol w="3439859">
                  <a:extLst>
                    <a:ext uri="{9D8B030D-6E8A-4147-A177-3AD203B41FA5}">
                      <a16:colId xmlns:a16="http://schemas.microsoft.com/office/drawing/2014/main" val="449271784"/>
                    </a:ext>
                  </a:extLst>
                </a:gridCol>
                <a:gridCol w="3439859">
                  <a:extLst>
                    <a:ext uri="{9D8B030D-6E8A-4147-A177-3AD203B41FA5}">
                      <a16:colId xmlns:a16="http://schemas.microsoft.com/office/drawing/2014/main" val="3112056907"/>
                    </a:ext>
                  </a:extLst>
                </a:gridCol>
              </a:tblGrid>
              <a:tr h="1026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기타 공공데이터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121"/>
                  </a:ext>
                </a:extLst>
              </a:tr>
              <a:tr h="74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현대제철 공장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방재기상관측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(AWS)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데이터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해양데이터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종관기상관측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(ASOS)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데이터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466434"/>
                  </a:ext>
                </a:extLst>
              </a:tr>
              <a:tr h="931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항목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측정일시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공장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공장내부위치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내부온도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내부상대습도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코일표면온도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외부온도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외부상대습도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결로발생여부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측정일시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기압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강수량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풍속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습도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파고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일사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일조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81425"/>
                  </a:ext>
                </a:extLst>
              </a:tr>
              <a:tr h="501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기간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2016.04.01 – 2020.03.31</a:t>
                      </a:r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2016.04.01 – 2020.03.31</a:t>
                      </a:r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121043"/>
                  </a:ext>
                </a:extLst>
              </a:tr>
              <a:tr h="10546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건수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Train 349,317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Test 3,539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AWS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35,064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해양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70,117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ASOS 2,056,301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32,880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168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측정단위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30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10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AWS 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해양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30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ASOS 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705769"/>
                  </a:ext>
                </a:extLst>
              </a:tr>
            </a:tbl>
          </a:graphicData>
        </a:graphic>
      </p:graphicFrame>
      <p:pic>
        <p:nvPicPr>
          <p:cNvPr id="2050" name="Picture 2" descr="현대제철 로고">
            <a:extLst>
              <a:ext uri="{FF2B5EF4-FFF2-40B4-BE49-F238E27FC236}">
                <a16:creationId xmlns:a16="http://schemas.microsoft.com/office/drawing/2014/main" id="{88BDD353-707D-43BE-8B01-F449658C4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500" y="1560595"/>
            <a:ext cx="1600586" cy="69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4B8CB0F-D525-448D-838D-575000296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618" y="1435940"/>
            <a:ext cx="1414908" cy="94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2BCCA1-B433-4EBD-820D-389727BDB15B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 데이터 개요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28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활용데이터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78E04C-0D1E-4D01-90C8-7027C98D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BCCA1-B433-4EBD-820D-389727BDB15B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E-R Diagram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1F5D3A-1E48-4FA3-8F1F-5956935857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9" t="28021" r="7650"/>
          <a:stretch/>
        </p:blipFill>
        <p:spPr>
          <a:xfrm>
            <a:off x="1156062" y="1557802"/>
            <a:ext cx="8632372" cy="479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61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360E6A33-6827-4985-B957-820EC56D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339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070B40-0D2E-4474-8B0C-0F9C226B567F}"/>
              </a:ext>
            </a:extLst>
          </p:cNvPr>
          <p:cNvSpPr txBox="1"/>
          <p:nvPr/>
        </p:nvSpPr>
        <p:spPr>
          <a:xfrm>
            <a:off x="6096000" y="1353372"/>
            <a:ext cx="5599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절차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작년 유통부문 최우수상 발표자료 참고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7A8817-0B77-4728-ADA5-546E3B19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052046"/>
            <a:ext cx="5429250" cy="235939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1B18B5-214E-4ACA-BC0F-1D55E6E878FD}"/>
              </a:ext>
            </a:extLst>
          </p:cNvPr>
          <p:cNvSpPr txBox="1"/>
          <p:nvPr/>
        </p:nvSpPr>
        <p:spPr>
          <a:xfrm>
            <a:off x="502921" y="3320356"/>
            <a:ext cx="3929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예측 향상을 위한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Feature Engineering</a:t>
            </a: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왜도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심하게 나오는 것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log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이상치 제거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B17EE4-9620-470C-B110-25D5D7C9A47B}"/>
              </a:ext>
            </a:extLst>
          </p:cNvPr>
          <p:cNvSpPr/>
          <p:nvPr/>
        </p:nvSpPr>
        <p:spPr>
          <a:xfrm>
            <a:off x="208413" y="4858298"/>
            <a:ext cx="1224033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재현율이 중요함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**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학습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예측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평가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.**</a:t>
            </a: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boost_from_average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True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일 경우 레이블 값이 극도로 불균형 분포를 이루는 경우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재현률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및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ROC-AUC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성능이 매우 저하됨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.)  </a:t>
            </a:r>
          </a:p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2.1.0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 버전에서 이와 같은 현상 발생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</a:p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Ex.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LGBMClassifier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n_estimators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=1000,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num_leaves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=64,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n_jobs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=-1,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boost_from_average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=False)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E1D50-BC4A-4E3A-BB1A-17637CDFDFB8}"/>
              </a:ext>
            </a:extLst>
          </p:cNvPr>
          <p:cNvSpPr txBox="1"/>
          <p:nvPr/>
        </p:nvSpPr>
        <p:spPr>
          <a:xfrm>
            <a:off x="385356" y="1812721"/>
            <a:ext cx="3929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ASOS 2018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월 데이터는 시간 데이터로 대체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417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현대제철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A827482-49E0-41B3-87FF-75BF4106A669}"/>
              </a:ext>
            </a:extLst>
          </p:cNvPr>
          <p:cNvGrpSpPr/>
          <p:nvPr/>
        </p:nvGrpSpPr>
        <p:grpSpPr>
          <a:xfrm>
            <a:off x="658031" y="1147754"/>
            <a:ext cx="10705294" cy="5355828"/>
            <a:chOff x="658031" y="1309679"/>
            <a:chExt cx="10705294" cy="535582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B17EE4-9620-470C-B110-25D5D7C9A47B}"/>
                </a:ext>
              </a:extLst>
            </p:cNvPr>
            <p:cNvSpPr/>
            <p:nvPr/>
          </p:nvSpPr>
          <p:spPr>
            <a:xfrm>
              <a:off x="805097" y="1309679"/>
              <a:ext cx="27062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plant1_train, plant2_train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E71EB3A-223D-48F9-921F-1F6ADFE358EE}"/>
                </a:ext>
              </a:extLst>
            </p:cNvPr>
            <p:cNvSpPr/>
            <p:nvPr/>
          </p:nvSpPr>
          <p:spPr>
            <a:xfrm>
              <a:off x="658031" y="176397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Raw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: 58,749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/ plant2 : 57,914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866FE33-6A91-49E2-AC21-D07765E55691}"/>
                </a:ext>
              </a:extLst>
            </p:cNvPr>
            <p:cNvSpPr/>
            <p:nvPr/>
          </p:nvSpPr>
          <p:spPr>
            <a:xfrm>
              <a:off x="658031" y="262506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: 58,749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/ plant2 : 57,690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C73919B-F0D4-4176-9569-400CDB74015F}"/>
                </a:ext>
              </a:extLst>
            </p:cNvPr>
            <p:cNvSpPr/>
            <p:nvPr/>
          </p:nvSpPr>
          <p:spPr>
            <a:xfrm>
              <a:off x="658031" y="348615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plant_test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형태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: 58,749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/ plant2 : 57,690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E3F2BD-67AD-4D37-975E-2F7F59C36A62}"/>
                </a:ext>
              </a:extLst>
            </p:cNvPr>
            <p:cNvSpPr/>
            <p:nvPr/>
          </p:nvSpPr>
          <p:spPr>
            <a:xfrm>
              <a:off x="658031" y="432634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+ plant2 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 : 349,317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DD2FEE7-1392-44E7-83D4-6722C8E4BF80}"/>
                </a:ext>
              </a:extLst>
            </p:cNvPr>
            <p:cNvSpPr/>
            <p:nvPr/>
          </p:nvSpPr>
          <p:spPr>
            <a:xfrm>
              <a:off x="658031" y="518743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24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48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 컬럼 추가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 : 349,317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endParaRPr lang="ko-KR" altLang="en-US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6F9ED11-C210-433D-BE7D-A9C7B4DF7D0E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2158216" y="2380953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BF08908-6FF9-420F-B058-9B9253FC6F4E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2158216" y="3242043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11A71F5-4703-46A0-AC7C-4B8BDC9A1DDB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2158216" y="4103133"/>
              <a:ext cx="0" cy="223212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7F7ADEE-5968-42C7-ABE6-E9B5E37E9FD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2158216" y="4943327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5ED9A31-8328-4912-BD4F-5207575A31CC}"/>
                </a:ext>
              </a:extLst>
            </p:cNvPr>
            <p:cNvCxnSpPr/>
            <p:nvPr/>
          </p:nvCxnSpPr>
          <p:spPr>
            <a:xfrm>
              <a:off x="2158216" y="247650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C33AAA-4205-4F00-90E7-343EC79734A1}"/>
                </a:ext>
              </a:extLst>
            </p:cNvPr>
            <p:cNvSpPr/>
            <p:nvPr/>
          </p:nvSpPr>
          <p:spPr>
            <a:xfrm>
              <a:off x="4068784" y="2236232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선형값으로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보간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plant1_null.interpolate()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569D671-7119-4E80-9A59-3D31BA903115}"/>
                </a:ext>
              </a:extLst>
            </p:cNvPr>
            <p:cNvSpPr/>
            <p:nvPr/>
          </p:nvSpPr>
          <p:spPr>
            <a:xfrm>
              <a:off x="6707209" y="2236232"/>
              <a:ext cx="3219447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 외의 모든 컬럼이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결측치인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행 제거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plant2.dropna()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E4A4C2D-B083-4232-A52C-8A36142058C1}"/>
                </a:ext>
              </a:extLst>
            </p:cNvPr>
            <p:cNvCxnSpPr/>
            <p:nvPr/>
          </p:nvCxnSpPr>
          <p:spPr>
            <a:xfrm>
              <a:off x="2158216" y="334327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4BCE165-06C9-4A6B-940F-FC4CBD47BB2F}"/>
                </a:ext>
              </a:extLst>
            </p:cNvPr>
            <p:cNvSpPr/>
            <p:nvPr/>
          </p:nvSpPr>
          <p:spPr>
            <a:xfrm>
              <a:off x="4068784" y="3103007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plant_test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형태로 변환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divide_location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I,j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)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C39DF07-2E6C-4E42-B854-CA2983C44937}"/>
                </a:ext>
              </a:extLst>
            </p:cNvPr>
            <p:cNvCxnSpPr/>
            <p:nvPr/>
          </p:nvCxnSpPr>
          <p:spPr>
            <a:xfrm>
              <a:off x="2158216" y="421005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8CB7A25-BE0F-4A8D-BFC1-A9B28C0C07EF}"/>
                </a:ext>
              </a:extLst>
            </p:cNvPr>
            <p:cNvSpPr/>
            <p:nvPr/>
          </p:nvSpPr>
          <p:spPr>
            <a:xfrm>
              <a:off x="4068784" y="3969782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+ plant2,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plantConcatAndSort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0202081-9A17-4B76-86CF-A269844D8734}"/>
                </a:ext>
              </a:extLst>
            </p:cNvPr>
            <p:cNvCxnSpPr/>
            <p:nvPr/>
          </p:nvCxnSpPr>
          <p:spPr>
            <a:xfrm>
              <a:off x="2158216" y="507682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6104D35-C946-4C28-8BD7-1A12584BA05E}"/>
                </a:ext>
              </a:extLst>
            </p:cNvPr>
            <p:cNvSpPr/>
            <p:nvPr/>
          </p:nvSpPr>
          <p:spPr>
            <a:xfrm>
              <a:off x="4068784" y="4836557"/>
              <a:ext cx="3219442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X24H_TMA, X48H_TMA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생성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pd.DatetimeIndex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 +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timedelta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(days=1)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C77F2E8-1C9A-4E5D-84C2-CE8DB5422AFB}"/>
                </a:ext>
              </a:extLst>
            </p:cNvPr>
            <p:cNvSpPr/>
            <p:nvPr/>
          </p:nvSpPr>
          <p:spPr>
            <a:xfrm>
              <a:off x="7431907" y="4836557"/>
              <a:ext cx="3931418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X24H_COND_LOC, X48H_COND_LOC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subset 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, merge,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concat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494277A-0B4D-462E-86B3-82675AEF993A}"/>
                </a:ext>
              </a:extLst>
            </p:cNvPr>
            <p:cNvSpPr/>
            <p:nvPr/>
          </p:nvSpPr>
          <p:spPr>
            <a:xfrm>
              <a:off x="658031" y="604852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최종 </a:t>
              </a:r>
              <a:r>
                <a:rPr lang="ko-KR" altLang="en-US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 : 349,317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endParaRPr lang="ko-KR" altLang="en-US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DA0332C-7694-4FD8-A711-8FBF0AE4B8ED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2158216" y="5804417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381103DC-7666-4B88-9AEA-DCBAFEF9C50C}"/>
                </a:ext>
              </a:extLst>
            </p:cNvPr>
            <p:cNvCxnSpPr/>
            <p:nvPr/>
          </p:nvCxnSpPr>
          <p:spPr>
            <a:xfrm>
              <a:off x="2158216" y="593791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2289EAA-E443-4BE1-A285-B78607D380B6}"/>
                </a:ext>
              </a:extLst>
            </p:cNvPr>
            <p:cNvSpPr/>
            <p:nvPr/>
          </p:nvSpPr>
          <p:spPr>
            <a:xfrm>
              <a:off x="4068783" y="5697647"/>
              <a:ext cx="4198113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X24H_COND_LOC, X48H_COND_LOC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plant =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plant.fillna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(0)</a:t>
              </a: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FD8581-3A53-4424-A176-9B9634B8022F}"/>
              </a:ext>
            </a:extLst>
          </p:cNvPr>
          <p:cNvSpPr/>
          <p:nvPr/>
        </p:nvSpPr>
        <p:spPr>
          <a:xfrm>
            <a:off x="9953625" y="6242466"/>
            <a:ext cx="1409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532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5E20DC-61A8-41F5-8ED8-D539BEE5E08D}"/>
              </a:ext>
            </a:extLst>
          </p:cNvPr>
          <p:cNvSpPr/>
          <p:nvPr/>
        </p:nvSpPr>
        <p:spPr>
          <a:xfrm>
            <a:off x="7791450" y="6124872"/>
            <a:ext cx="3905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AWS_data.ipynb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just"/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    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Merge_weather_data.ipynb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CCE20FB-8923-401D-AB7F-DA6D6DF4476A}"/>
              </a:ext>
            </a:extLst>
          </p:cNvPr>
          <p:cNvGrpSpPr/>
          <p:nvPr/>
        </p:nvGrpSpPr>
        <p:grpSpPr>
          <a:xfrm>
            <a:off x="657027" y="1431488"/>
            <a:ext cx="11115677" cy="4488190"/>
            <a:chOff x="657027" y="1850588"/>
            <a:chExt cx="11115677" cy="44881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FC30C0-06C9-445D-8EAF-27F79C9D50F9}"/>
                </a:ext>
              </a:extLst>
            </p:cNvPr>
            <p:cNvGrpSpPr/>
            <p:nvPr/>
          </p:nvGrpSpPr>
          <p:grpSpPr>
            <a:xfrm>
              <a:off x="657027" y="1850588"/>
              <a:ext cx="11115677" cy="4488190"/>
              <a:chOff x="1676398" y="1583888"/>
              <a:chExt cx="11115677" cy="448819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B17EE4-9620-470C-B110-25D5D7C9A47B}"/>
                  </a:ext>
                </a:extLst>
              </p:cNvPr>
              <p:cNvSpPr/>
              <p:nvPr/>
            </p:nvSpPr>
            <p:spPr>
              <a:xfrm>
                <a:off x="1966342" y="1585189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weather_aws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1676398" y="203948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66FE33-6A91-49E2-AC21-D07765E55691}"/>
                  </a:ext>
                </a:extLst>
              </p:cNvPr>
              <p:cNvSpPr/>
              <p:nvPr/>
            </p:nvSpPr>
            <p:spPr>
              <a:xfrm>
                <a:off x="1676398" y="290057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E3F2BD-67AD-4D37-975E-2F7F59C36A62}"/>
                  </a:ext>
                </a:extLst>
              </p:cNvPr>
              <p:cNvSpPr/>
              <p:nvPr/>
            </p:nvSpPr>
            <p:spPr>
              <a:xfrm>
                <a:off x="1676398" y="373150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DD2FEE7-1392-44E7-83D4-6722C8E4BF80}"/>
                  </a:ext>
                </a:extLst>
              </p:cNvPr>
              <p:cNvSpPr/>
              <p:nvPr/>
            </p:nvSpPr>
            <p:spPr>
              <a:xfrm>
                <a:off x="1676398" y="459259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이상치 처리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3319461" y="265646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>
                <a:off x="3319461" y="3508296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F7ADEE-5968-42C7-ABE6-E9B5E37E9FD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3319461" y="4348490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5ED9A31-8328-4912-BD4F-5207575A31CC}"/>
                  </a:ext>
                </a:extLst>
              </p:cNvPr>
              <p:cNvCxnSpPr/>
              <p:nvPr/>
            </p:nvCxnSpPr>
            <p:spPr>
              <a:xfrm>
                <a:off x="3319461" y="2752010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BC33AAA-4205-4F00-90E7-343EC79734A1}"/>
                  </a:ext>
                </a:extLst>
              </p:cNvPr>
              <p:cNvSpPr/>
              <p:nvPr/>
            </p:nvSpPr>
            <p:spPr>
              <a:xfrm>
                <a:off x="5230029" y="2511742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컬럼정리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drop_cols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FC39DF07-2E6C-4E42-B854-CA2983C44937}"/>
                  </a:ext>
                </a:extLst>
              </p:cNvPr>
              <p:cNvCxnSpPr/>
              <p:nvPr/>
            </p:nvCxnSpPr>
            <p:spPr>
              <a:xfrm>
                <a:off x="3319461" y="3615213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8CB7A25-BE0F-4A8D-BFC1-A9B28C0C07EF}"/>
                  </a:ext>
                </a:extLst>
              </p:cNvPr>
              <p:cNvSpPr/>
              <p:nvPr/>
            </p:nvSpPr>
            <p:spPr>
              <a:xfrm>
                <a:off x="5230028" y="3374945"/>
                <a:ext cx="2647945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일시를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Datetime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으로 변환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pd.to_datetime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sort_values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0202081-9A17-4B76-86CF-A269844D8734}"/>
                  </a:ext>
                </a:extLst>
              </p:cNvPr>
              <p:cNvCxnSpPr/>
              <p:nvPr/>
            </p:nvCxnSpPr>
            <p:spPr>
              <a:xfrm>
                <a:off x="3319461" y="4481988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6104D35-C946-4C28-8BD7-1A12584BA05E}"/>
                  </a:ext>
                </a:extLst>
              </p:cNvPr>
              <p:cNvSpPr/>
              <p:nvPr/>
            </p:nvSpPr>
            <p:spPr>
              <a:xfrm>
                <a:off x="5230029" y="4241720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처리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data.fillna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(method='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ffill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')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78E914C-D454-438B-B9CF-D478B8A748E6}"/>
                  </a:ext>
                </a:extLst>
              </p:cNvPr>
              <p:cNvSpPr/>
              <p:nvPr/>
            </p:nvSpPr>
            <p:spPr>
              <a:xfrm>
                <a:off x="7868453" y="4241720"/>
                <a:ext cx="492362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이상치 처리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cloud.loc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[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cloud.avg_tca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==-59.4, '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avg_tca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'] =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cloud.avg_tca.mean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A87656B-391E-4791-8BA7-1497DEAB1DE5}"/>
                  </a:ext>
                </a:extLst>
              </p:cNvPr>
              <p:cNvSpPr/>
              <p:nvPr/>
            </p:nvSpPr>
            <p:spPr>
              <a:xfrm>
                <a:off x="9082892" y="1583888"/>
                <a:ext cx="3181508" cy="2400657"/>
              </a:xfrm>
              <a:prstGeom prst="rect">
                <a:avLst/>
              </a:prstGeom>
              <a:noFill/>
              <a:ln w="19050">
                <a:solidFill>
                  <a:srgbClr val="7F7E7E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aws_cloud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구름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aws_icsr_ss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일사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/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일조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aws_lwt_tg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초상온도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: 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사용불가</a:t>
                </a:r>
                <a:endParaRPr lang="en-US" altLang="ko-KR" sz="140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aws_prsr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기압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aws_rhm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상대습도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aws_rn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강수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aws_ta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기온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aws_ts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지면온도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: 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사용불가</a:t>
                </a:r>
                <a:endParaRPr lang="en-US" altLang="ko-KR" sz="140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aws_wind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바람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AFCA0AC-F5D2-4581-8E28-04BA56E2D497}"/>
                  </a:ext>
                </a:extLst>
              </p:cNvPr>
              <p:cNvSpPr/>
              <p:nvPr/>
            </p:nvSpPr>
            <p:spPr>
              <a:xfrm>
                <a:off x="1676398" y="5455096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35,064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721BF20B-31AB-4CD3-BED5-9D5620D5FD0E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>
                <a:off x="3319461" y="5210988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8910D191-D9EF-4802-9FD4-385F7092282D}"/>
                  </a:ext>
                </a:extLst>
              </p:cNvPr>
              <p:cNvCxnSpPr/>
              <p:nvPr/>
            </p:nvCxnSpPr>
            <p:spPr>
              <a:xfrm>
                <a:off x="3319461" y="5344486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C2C8101-50AD-4155-9065-E56B3AC19091}"/>
                  </a:ext>
                </a:extLst>
              </p:cNvPr>
              <p:cNvSpPr/>
              <p:nvPr/>
            </p:nvSpPr>
            <p:spPr>
              <a:xfrm>
                <a:off x="5230029" y="5104218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여러 지점 관측치 평균 구하기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stn_mean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EB83E40-B101-45C1-8F02-7751E4C8347C}"/>
                  </a:ext>
                </a:extLst>
              </p:cNvPr>
              <p:cNvSpPr/>
              <p:nvPr/>
            </p:nvSpPr>
            <p:spPr>
              <a:xfrm>
                <a:off x="7868453" y="5109516"/>
                <a:ext cx="492362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모든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49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/ 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특정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10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</p:grp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4292D6D8-E39E-4BED-9C31-851500E159B2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V="1">
              <a:off x="3288068" y="1850588"/>
              <a:ext cx="6366207" cy="616982"/>
            </a:xfrm>
            <a:prstGeom prst="bentConnector4">
              <a:avLst>
                <a:gd name="adj1" fmla="val -48"/>
                <a:gd name="adj2" fmla="val 137051"/>
              </a:avLst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4339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5E20DC-61A8-41F5-8ED8-D539BEE5E08D}"/>
              </a:ext>
            </a:extLst>
          </p:cNvPr>
          <p:cNvSpPr/>
          <p:nvPr/>
        </p:nvSpPr>
        <p:spPr>
          <a:xfrm>
            <a:off x="7791450" y="6124872"/>
            <a:ext cx="3905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sea_data.ipynb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just"/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    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Merge_weather_data.ipynb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CCE20FB-8923-401D-AB7F-DA6D6DF4476A}"/>
              </a:ext>
            </a:extLst>
          </p:cNvPr>
          <p:cNvGrpSpPr/>
          <p:nvPr/>
        </p:nvGrpSpPr>
        <p:grpSpPr>
          <a:xfrm>
            <a:off x="657027" y="1431488"/>
            <a:ext cx="11115677" cy="4488190"/>
            <a:chOff x="657027" y="1850588"/>
            <a:chExt cx="11115677" cy="44881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FC30C0-06C9-445D-8EAF-27F79C9D50F9}"/>
                </a:ext>
              </a:extLst>
            </p:cNvPr>
            <p:cNvGrpSpPr/>
            <p:nvPr/>
          </p:nvGrpSpPr>
          <p:grpSpPr>
            <a:xfrm>
              <a:off x="657027" y="1850588"/>
              <a:ext cx="11115677" cy="4488190"/>
              <a:chOff x="1676398" y="1583888"/>
              <a:chExt cx="11115677" cy="448819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B17EE4-9620-470C-B110-25D5D7C9A47B}"/>
                  </a:ext>
                </a:extLst>
              </p:cNvPr>
              <p:cNvSpPr/>
              <p:nvPr/>
            </p:nvSpPr>
            <p:spPr>
              <a:xfrm>
                <a:off x="1966342" y="1585189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weather_sea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1676398" y="203948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66FE33-6A91-49E2-AC21-D07765E55691}"/>
                  </a:ext>
                </a:extLst>
              </p:cNvPr>
              <p:cNvSpPr/>
              <p:nvPr/>
            </p:nvSpPr>
            <p:spPr>
              <a:xfrm>
                <a:off x="1676398" y="290057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E3F2BD-67AD-4D37-975E-2F7F59C36A62}"/>
                  </a:ext>
                </a:extLst>
              </p:cNvPr>
              <p:cNvSpPr/>
              <p:nvPr/>
            </p:nvSpPr>
            <p:spPr>
              <a:xfrm>
                <a:off x="1676398" y="373150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DD2FEE7-1392-44E7-83D4-6722C8E4BF80}"/>
                  </a:ext>
                </a:extLst>
              </p:cNvPr>
              <p:cNvSpPr/>
              <p:nvPr/>
            </p:nvSpPr>
            <p:spPr>
              <a:xfrm>
                <a:off x="1676398" y="459259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처리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3319461" y="265646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>
                <a:off x="3319461" y="3508296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F7ADEE-5968-42C7-ABE6-E9B5E37E9FD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3319461" y="4348490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5ED9A31-8328-4912-BD4F-5207575A31CC}"/>
                  </a:ext>
                </a:extLst>
              </p:cNvPr>
              <p:cNvCxnSpPr/>
              <p:nvPr/>
            </p:nvCxnSpPr>
            <p:spPr>
              <a:xfrm>
                <a:off x="3319461" y="2752010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BC33AAA-4205-4F00-90E7-343EC79734A1}"/>
                  </a:ext>
                </a:extLst>
              </p:cNvPr>
              <p:cNvSpPr/>
              <p:nvPr/>
            </p:nvSpPr>
            <p:spPr>
              <a:xfrm>
                <a:off x="5230029" y="2511742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컬럼정리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drop_cols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FC39DF07-2E6C-4E42-B854-CA2983C44937}"/>
                  </a:ext>
                </a:extLst>
              </p:cNvPr>
              <p:cNvCxnSpPr/>
              <p:nvPr/>
            </p:nvCxnSpPr>
            <p:spPr>
              <a:xfrm>
                <a:off x="3319461" y="3615213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8CB7A25-BE0F-4A8D-BFC1-A9B28C0C07EF}"/>
                  </a:ext>
                </a:extLst>
              </p:cNvPr>
              <p:cNvSpPr/>
              <p:nvPr/>
            </p:nvSpPr>
            <p:spPr>
              <a:xfrm>
                <a:off x="5230028" y="3374945"/>
                <a:ext cx="2647945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일시를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Datetime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으로 변환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pd.to_datetime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sort_values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0202081-9A17-4B76-86CF-A269844D8734}"/>
                  </a:ext>
                </a:extLst>
              </p:cNvPr>
              <p:cNvCxnSpPr/>
              <p:nvPr/>
            </p:nvCxnSpPr>
            <p:spPr>
              <a:xfrm>
                <a:off x="3319461" y="4481988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6104D35-C946-4C28-8BD7-1A12584BA05E}"/>
                  </a:ext>
                </a:extLst>
              </p:cNvPr>
              <p:cNvSpPr/>
              <p:nvPr/>
            </p:nvSpPr>
            <p:spPr>
              <a:xfrm>
                <a:off x="5230029" y="4241720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처리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data.fillna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(method='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ffill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')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A87656B-391E-4791-8BA7-1497DEAB1DE5}"/>
                  </a:ext>
                </a:extLst>
              </p:cNvPr>
              <p:cNvSpPr/>
              <p:nvPr/>
            </p:nvSpPr>
            <p:spPr>
              <a:xfrm>
                <a:off x="9082892" y="1583888"/>
                <a:ext cx="3181508" cy="605294"/>
              </a:xfrm>
              <a:prstGeom prst="rect">
                <a:avLst/>
              </a:prstGeom>
              <a:noFill/>
              <a:ln w="19050">
                <a:solidFill>
                  <a:srgbClr val="7F7E7E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sea_buoy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해상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BUOY)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sea_lb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해상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등표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endParaRPr lang="en-US" altLang="ko-KR" sz="14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AFCA0AC-F5D2-4581-8E28-04BA56E2D497}"/>
                  </a:ext>
                </a:extLst>
              </p:cNvPr>
              <p:cNvSpPr/>
              <p:nvPr/>
            </p:nvSpPr>
            <p:spPr>
              <a:xfrm>
                <a:off x="1676398" y="5455096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70,117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721BF20B-31AB-4CD3-BED5-9D5620D5FD0E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>
                <a:off x="3319461" y="5210988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8910D191-D9EF-4802-9FD4-385F7092282D}"/>
                  </a:ext>
                </a:extLst>
              </p:cNvPr>
              <p:cNvCxnSpPr/>
              <p:nvPr/>
            </p:nvCxnSpPr>
            <p:spPr>
              <a:xfrm>
                <a:off x="3319461" y="5344486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C2C8101-50AD-4155-9065-E56B3AC19091}"/>
                  </a:ext>
                </a:extLst>
              </p:cNvPr>
              <p:cNvSpPr/>
              <p:nvPr/>
            </p:nvSpPr>
            <p:spPr>
              <a:xfrm>
                <a:off x="5230029" y="5104218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여러 지점 관측치 평균 구하기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stn_mean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EB83E40-B101-45C1-8F02-7751E4C8347C}"/>
                  </a:ext>
                </a:extLst>
              </p:cNvPr>
              <p:cNvSpPr/>
              <p:nvPr/>
            </p:nvSpPr>
            <p:spPr>
              <a:xfrm>
                <a:off x="7868453" y="5109516"/>
                <a:ext cx="492362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모든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29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/ 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특정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16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</p:grp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4292D6D8-E39E-4BED-9C31-851500E159B2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V="1">
              <a:off x="3288068" y="1850588"/>
              <a:ext cx="6366207" cy="616982"/>
            </a:xfrm>
            <a:prstGeom prst="bentConnector4">
              <a:avLst>
                <a:gd name="adj1" fmla="val -198"/>
                <a:gd name="adj2" fmla="val 137051"/>
              </a:avLst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615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A827482-49E0-41B3-87FF-75BF4106A669}"/>
              </a:ext>
            </a:extLst>
          </p:cNvPr>
          <p:cNvGrpSpPr/>
          <p:nvPr/>
        </p:nvGrpSpPr>
        <p:grpSpPr>
          <a:xfrm>
            <a:off x="1819276" y="1585189"/>
            <a:ext cx="8553447" cy="4494738"/>
            <a:chOff x="658031" y="1309679"/>
            <a:chExt cx="8553447" cy="449473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B17EE4-9620-470C-B110-25D5D7C9A47B}"/>
                </a:ext>
              </a:extLst>
            </p:cNvPr>
            <p:cNvSpPr/>
            <p:nvPr/>
          </p:nvSpPr>
          <p:spPr>
            <a:xfrm>
              <a:off x="805097" y="1309679"/>
              <a:ext cx="27062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weather_asos</a:t>
              </a:r>
              <a:endParaRPr lang="en-US" altLang="ko-KR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E71EB3A-223D-48F9-921F-1F6ADFE358EE}"/>
                </a:ext>
              </a:extLst>
            </p:cNvPr>
            <p:cNvSpPr/>
            <p:nvPr/>
          </p:nvSpPr>
          <p:spPr>
            <a:xfrm>
              <a:off x="658031" y="176397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Raw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2016.04 – 2020.03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월별 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48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개 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csv</a:t>
              </a:r>
              <a:endPara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866FE33-6A91-49E2-AC21-D07765E55691}"/>
                </a:ext>
              </a:extLst>
            </p:cNvPr>
            <p:cNvSpPr/>
            <p:nvPr/>
          </p:nvSpPr>
          <p:spPr>
            <a:xfrm>
              <a:off x="658031" y="262506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Concat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2,056,302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C73919B-F0D4-4176-9569-400CDB74015F}"/>
                </a:ext>
              </a:extLst>
            </p:cNvPr>
            <p:cNvSpPr/>
            <p:nvPr/>
          </p:nvSpPr>
          <p:spPr>
            <a:xfrm>
              <a:off x="658031" y="348615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정리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2,056,302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E3F2BD-67AD-4D37-975E-2F7F59C36A62}"/>
                </a:ext>
              </a:extLst>
            </p:cNvPr>
            <p:cNvSpPr/>
            <p:nvPr/>
          </p:nvSpPr>
          <p:spPr>
            <a:xfrm>
              <a:off x="658031" y="432634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2,056,302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DD2FEE7-1392-44E7-83D4-6722C8E4BF80}"/>
                </a:ext>
              </a:extLst>
            </p:cNvPr>
            <p:cNvSpPr/>
            <p:nvPr/>
          </p:nvSpPr>
          <p:spPr>
            <a:xfrm>
              <a:off x="658031" y="518743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최종 </a:t>
              </a:r>
              <a:r>
                <a:rPr lang="ko-KR" altLang="en-US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2,056,302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6F9ED11-C210-433D-BE7D-A9C7B4DF7D0E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2158216" y="2380953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BF08908-6FF9-420F-B058-9B9253FC6F4E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2158216" y="3242043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11A71F5-4703-46A0-AC7C-4B8BDC9A1DDB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2158216" y="4103133"/>
              <a:ext cx="0" cy="223212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7F7ADEE-5968-42C7-ABE6-E9B5E37E9FD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2158216" y="4943327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5ED9A31-8328-4912-BD4F-5207575A31CC}"/>
                </a:ext>
              </a:extLst>
            </p:cNvPr>
            <p:cNvCxnSpPr/>
            <p:nvPr/>
          </p:nvCxnSpPr>
          <p:spPr>
            <a:xfrm>
              <a:off x="2158216" y="247650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C33AAA-4205-4F00-90E7-343EC79734A1}"/>
                </a:ext>
              </a:extLst>
            </p:cNvPr>
            <p:cNvSpPr/>
            <p:nvPr/>
          </p:nvSpPr>
          <p:spPr>
            <a:xfrm>
              <a:off x="4068784" y="2236232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월별 데이터 </a:t>
              </a:r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concat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pd.concat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all_data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)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E4A4C2D-B083-4232-A52C-8A36142058C1}"/>
                </a:ext>
              </a:extLst>
            </p:cNvPr>
            <p:cNvCxnSpPr/>
            <p:nvPr/>
          </p:nvCxnSpPr>
          <p:spPr>
            <a:xfrm>
              <a:off x="2158216" y="334327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4BCE165-06C9-4A6B-940F-FC4CBD47BB2F}"/>
                </a:ext>
              </a:extLst>
            </p:cNvPr>
            <p:cNvSpPr/>
            <p:nvPr/>
          </p:nvSpPr>
          <p:spPr>
            <a:xfrm>
              <a:off x="4068784" y="3103007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컬럼명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변겅</a:t>
              </a:r>
              <a:endPara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영문 컬럼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C39DF07-2E6C-4E42-B854-CA2983C44937}"/>
                </a:ext>
              </a:extLst>
            </p:cNvPr>
            <p:cNvCxnSpPr/>
            <p:nvPr/>
          </p:nvCxnSpPr>
          <p:spPr>
            <a:xfrm>
              <a:off x="2158216" y="421005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8CB7A25-BE0F-4A8D-BFC1-A9B28C0C07EF}"/>
                </a:ext>
              </a:extLst>
            </p:cNvPr>
            <p:cNvSpPr/>
            <p:nvPr/>
          </p:nvSpPr>
          <p:spPr>
            <a:xfrm>
              <a:off x="4068783" y="3969782"/>
              <a:ext cx="2647945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일시를 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Datetime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으로 변환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pd.to_datetime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(),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sort_values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0202081-9A17-4B76-86CF-A269844D8734}"/>
                </a:ext>
              </a:extLst>
            </p:cNvPr>
            <p:cNvCxnSpPr/>
            <p:nvPr/>
          </p:nvCxnSpPr>
          <p:spPr>
            <a:xfrm>
              <a:off x="2158216" y="507682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6104D35-C946-4C28-8BD7-1A12584BA05E}"/>
                </a:ext>
              </a:extLst>
            </p:cNvPr>
            <p:cNvSpPr/>
            <p:nvPr/>
          </p:nvSpPr>
          <p:spPr>
            <a:xfrm>
              <a:off x="4068784" y="4836557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df_concat.fillna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(method='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ffill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')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202736-3DC5-40FB-8CEE-C8817C178870}"/>
                </a:ext>
              </a:extLst>
            </p:cNvPr>
            <p:cNvSpPr/>
            <p:nvPr/>
          </p:nvSpPr>
          <p:spPr>
            <a:xfrm>
              <a:off x="6716734" y="3103007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 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+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 컬럼 통합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일시의 </a:t>
              </a:r>
              <a:r>
                <a:rPr lang="ko-KR" altLang="en-US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결측치를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시간 값으로 대체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4053B6-A06D-4DE3-BBFC-830A2D97603B}"/>
              </a:ext>
            </a:extLst>
          </p:cNvPr>
          <p:cNvSpPr/>
          <p:nvPr/>
        </p:nvSpPr>
        <p:spPr>
          <a:xfrm>
            <a:off x="8153400" y="6242466"/>
            <a:ext cx="32099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ASOS_data.ipynb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225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53066AB5-B165-44CD-B637-3BA4CD2B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166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D433C-B3D3-4F84-948D-02358419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96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001295-A0E6-402D-8B54-A3040E9FC948}"/>
              </a:ext>
            </a:extLst>
          </p:cNvPr>
          <p:cNvSpPr/>
          <p:nvPr/>
        </p:nvSpPr>
        <p:spPr>
          <a:xfrm>
            <a:off x="6575149" y="6286500"/>
            <a:ext cx="4909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https://www.flaticon.com/packs/management</a:t>
            </a:r>
            <a:endParaRPr lang="ko-KR" altLang="en-US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CF95B87-0E0B-4892-9305-132A4D3B9BCB}"/>
              </a:ext>
            </a:extLst>
          </p:cNvPr>
          <p:cNvGrpSpPr/>
          <p:nvPr/>
        </p:nvGrpSpPr>
        <p:grpSpPr>
          <a:xfrm>
            <a:off x="1017786" y="2351896"/>
            <a:ext cx="10720674" cy="2154209"/>
            <a:chOff x="1017786" y="2345622"/>
            <a:chExt cx="10720674" cy="2154209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015B0EB-E139-416E-A502-A28A075E1BB1}"/>
                </a:ext>
              </a:extLst>
            </p:cNvPr>
            <p:cNvGrpSpPr/>
            <p:nvPr/>
          </p:nvGrpSpPr>
          <p:grpSpPr>
            <a:xfrm>
              <a:off x="1017786" y="3170873"/>
              <a:ext cx="10156427" cy="1328958"/>
              <a:chOff x="968066" y="3170873"/>
              <a:chExt cx="10156427" cy="1328958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B6E0B12-A408-4495-B774-2AADD69B71EB}"/>
                  </a:ext>
                </a:extLst>
              </p:cNvPr>
              <p:cNvGrpSpPr/>
              <p:nvPr/>
            </p:nvGrpSpPr>
            <p:grpSpPr>
              <a:xfrm>
                <a:off x="968066" y="3170873"/>
                <a:ext cx="1328958" cy="1328958"/>
                <a:chOff x="576042" y="4021821"/>
                <a:chExt cx="1328958" cy="132895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060D78A-1203-47B1-BBE7-66F8560B963F}"/>
                    </a:ext>
                  </a:extLst>
                </p:cNvPr>
                <p:cNvSpPr/>
                <p:nvPr/>
              </p:nvSpPr>
              <p:spPr>
                <a:xfrm>
                  <a:off x="576042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DB82E820-1B33-478D-8CB5-920665B22C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9566" y="4295345"/>
                  <a:ext cx="781910" cy="78191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CA26B28-0BA9-4434-87D8-BF4D8D7A1AC7}"/>
                  </a:ext>
                </a:extLst>
              </p:cNvPr>
              <p:cNvGrpSpPr/>
              <p:nvPr/>
            </p:nvGrpSpPr>
            <p:grpSpPr>
              <a:xfrm>
                <a:off x="3174933" y="3170873"/>
                <a:ext cx="1328958" cy="1328958"/>
                <a:chOff x="2397736" y="4021821"/>
                <a:chExt cx="1328958" cy="1328958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2C406F6-36DC-4D36-BC71-225CCF575B44}"/>
                    </a:ext>
                  </a:extLst>
                </p:cNvPr>
                <p:cNvSpPr/>
                <p:nvPr/>
              </p:nvSpPr>
              <p:spPr>
                <a:xfrm>
                  <a:off x="2397736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FE6EDCC-A68F-4CF2-B190-710E8EDBBF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1615" y="4296055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D3DE9205-D6F0-46C5-B566-AE3072E3FFDC}"/>
                  </a:ext>
                </a:extLst>
              </p:cNvPr>
              <p:cNvGrpSpPr/>
              <p:nvPr/>
            </p:nvGrpSpPr>
            <p:grpSpPr>
              <a:xfrm>
                <a:off x="5381800" y="3170873"/>
                <a:ext cx="1328958" cy="1328958"/>
                <a:chOff x="5260069" y="4021821"/>
                <a:chExt cx="1328958" cy="1328958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867B0C6-AB8A-4924-A0C9-43EB7947CA0B}"/>
                    </a:ext>
                  </a:extLst>
                </p:cNvPr>
                <p:cNvSpPr/>
                <p:nvPr/>
              </p:nvSpPr>
              <p:spPr>
                <a:xfrm>
                  <a:off x="5260069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D8FE39F-FEC7-4A54-AD8D-089FE63CED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3948" y="4296055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AFF260A-9CD4-4B6A-8CF7-3FD2737FAC18}"/>
                  </a:ext>
                </a:extLst>
              </p:cNvPr>
              <p:cNvGrpSpPr/>
              <p:nvPr/>
            </p:nvGrpSpPr>
            <p:grpSpPr>
              <a:xfrm>
                <a:off x="7588667" y="3170873"/>
                <a:ext cx="1328958" cy="1328958"/>
                <a:chOff x="7626110" y="3170873"/>
                <a:chExt cx="1328958" cy="1328958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BCBE219-8448-476E-B6D6-A318FAB1E67D}"/>
                    </a:ext>
                  </a:extLst>
                </p:cNvPr>
                <p:cNvSpPr/>
                <p:nvPr/>
              </p:nvSpPr>
              <p:spPr>
                <a:xfrm>
                  <a:off x="7626110" y="3170873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B1A44C5D-0F33-476C-82EE-5F5516CBD7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9989" y="3444397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1E60141F-12E1-4C85-B70D-9BAFE942C1D2}"/>
                  </a:ext>
                </a:extLst>
              </p:cNvPr>
              <p:cNvGrpSpPr/>
              <p:nvPr/>
            </p:nvGrpSpPr>
            <p:grpSpPr>
              <a:xfrm>
                <a:off x="9795535" y="3170873"/>
                <a:ext cx="1328958" cy="1328958"/>
                <a:chOff x="9689195" y="4021821"/>
                <a:chExt cx="1328958" cy="132895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E5463AE-D157-4948-B022-665F87FC3710}"/>
                    </a:ext>
                  </a:extLst>
                </p:cNvPr>
                <p:cNvSpPr/>
                <p:nvPr/>
              </p:nvSpPr>
              <p:spPr>
                <a:xfrm>
                  <a:off x="9689195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2ACAA759-1787-4105-A076-46D58C27BA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63074" y="4295345"/>
                  <a:ext cx="781200" cy="781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E9F3BF8-8C6B-4DA3-A70F-CBD6BF40ABB6}"/>
                </a:ext>
              </a:extLst>
            </p:cNvPr>
            <p:cNvGrpSpPr/>
            <p:nvPr/>
          </p:nvGrpSpPr>
          <p:grpSpPr>
            <a:xfrm>
              <a:off x="1086985" y="2345622"/>
              <a:ext cx="10651475" cy="707886"/>
              <a:chOff x="1086985" y="2345622"/>
              <a:chExt cx="10651475" cy="707886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BB05EE-4BC6-4F84-AB93-B72A218C192D}"/>
                  </a:ext>
                </a:extLst>
              </p:cNvPr>
              <p:cNvSpPr txBox="1"/>
              <p:nvPr/>
            </p:nvSpPr>
            <p:spPr>
              <a:xfrm>
                <a:off x="1086985" y="2499510"/>
                <a:ext cx="11905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공모배경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45D33C-29F1-4A60-9C96-01DE0C8D9E10}"/>
                  </a:ext>
                </a:extLst>
              </p:cNvPr>
              <p:cNvSpPr txBox="1"/>
              <p:nvPr/>
            </p:nvSpPr>
            <p:spPr>
              <a:xfrm>
                <a:off x="2942316" y="2499510"/>
                <a:ext cx="1893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활용데이터 정의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1C4564D-49F5-43F8-AE78-B5F30A438697}"/>
                  </a:ext>
                </a:extLst>
              </p:cNvPr>
              <p:cNvSpPr txBox="1"/>
              <p:nvPr/>
            </p:nvSpPr>
            <p:spPr>
              <a:xfrm>
                <a:off x="5149183" y="2345622"/>
                <a:ext cx="189363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처리방안 </a:t>
                </a:r>
                <a:r>
                  <a:rPr lang="en-US" altLang="ko-KR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&amp; </a:t>
                </a: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분석기법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5F0ED4-94E9-4D35-942A-BC9149E95742}"/>
                  </a:ext>
                </a:extLst>
              </p:cNvPr>
              <p:cNvSpPr txBox="1"/>
              <p:nvPr/>
            </p:nvSpPr>
            <p:spPr>
              <a:xfrm>
                <a:off x="7339012" y="2499510"/>
                <a:ext cx="1893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분석결과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14BDDB3-DDBE-4959-81B6-1228E90C6933}"/>
                  </a:ext>
                </a:extLst>
              </p:cNvPr>
              <p:cNvSpPr txBox="1"/>
              <p:nvPr/>
            </p:nvSpPr>
            <p:spPr>
              <a:xfrm>
                <a:off x="9281008" y="2499510"/>
                <a:ext cx="24574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활용방안 및 기대효과</a:t>
                </a:r>
              </a:p>
            </p:txBody>
          </p:sp>
        </p:grp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34997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0879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258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5637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884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428FF565-160F-46C4-8718-2B758737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011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44D68-494C-48F4-BEFA-E202CBE19519}"/>
              </a:ext>
            </a:extLst>
          </p:cNvPr>
          <p:cNvSpPr txBox="1"/>
          <p:nvPr/>
        </p:nvSpPr>
        <p:spPr>
          <a:xfrm>
            <a:off x="287693" y="1246913"/>
            <a:ext cx="1083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 결과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~~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 요인들이 결로에 가장 큰 영향을 미쳤다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이러한 원인을 제거할 수 있는 방안으로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…</a:t>
            </a:r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5AA29D-07D2-4143-94A1-F804302DADF1}"/>
              </a:ext>
            </a:extLst>
          </p:cNvPr>
          <p:cNvSpPr txBox="1"/>
          <p:nvPr/>
        </p:nvSpPr>
        <p:spPr>
          <a:xfrm>
            <a:off x="603068" y="2022925"/>
            <a:ext cx="97726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AutoNum type="arabicPeriod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공장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내 결로방지 대책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산업용 제습기 활용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산업용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실링팬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활용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34290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342900">
              <a:buFont typeface="+mj-lt"/>
              <a:buAutoNum type="arabicPeriod" startAt="2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 공장 건설 시의 결로방지 대책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패시브 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MDW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342900">
              <a:buFont typeface="+mj-lt"/>
              <a:buAutoNum type="arabicPeriod" startAt="3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새로운 패러다임의 결로방지 대책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스마트팩토리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BE5B2-145A-4DE0-9672-3BCC060DAA3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949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570079"/>
            <a:ext cx="9772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산업용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실링팬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ex.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스마트솔루션즈의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저소음 공장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실링팬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대량의 공기를 순환시켜 쾌적한 실내 유지 및 냉난방비 절감 효과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AB3AAA-EAD7-41B3-8F5A-D9CB44D4251A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공장 내 결로방지 대책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755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768531" y="1754745"/>
            <a:ext cx="9772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[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문현준 교수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단국대학교 건축공학과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]</a:t>
            </a:r>
            <a:b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</a:b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지금 현재 국내에는 주로 온도차를 낮춰서 결로를 방지하는 그런 기준들이 있는데요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향후에는 온도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차뿐만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아니라 습기 전달에 대한 것을 고려를 해서 적절한 자재를 적절히 설계를 해야 향후에 문제를 많이 줄일 수 있을 것이라고 생각됩니다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."</a:t>
            </a:r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F2942B-EAC1-481A-BFC9-170B3E7D9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29" t="27088" r="39571" b="28472"/>
          <a:stretch/>
        </p:blipFill>
        <p:spPr>
          <a:xfrm>
            <a:off x="5007427" y="3082834"/>
            <a:ext cx="5181601" cy="2934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F51DCD-A0F3-49D1-BE73-8C84C5AB601B}"/>
              </a:ext>
            </a:extLst>
          </p:cNvPr>
          <p:cNvSpPr txBox="1"/>
          <p:nvPr/>
        </p:nvSpPr>
        <p:spPr>
          <a:xfrm>
            <a:off x="7598227" y="6080809"/>
            <a:ext cx="273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2016.03.28 MBC </a:t>
            </a:r>
            <a:r>
              <a:rPr lang="ko-KR" altLang="en-US" dirty="0"/>
              <a:t>뉴스 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F8B008-0564-42C8-A0EF-A83B57F700BF}"/>
              </a:ext>
            </a:extLst>
          </p:cNvPr>
          <p:cNvSpPr/>
          <p:nvPr/>
        </p:nvSpPr>
        <p:spPr>
          <a:xfrm>
            <a:off x="1001486" y="60808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3"/>
              </a:rPr>
              <a:t>https://imnews.imbc.com/replay/2580/3925446_29945.html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0BE4DB-4E70-45FE-A36C-E17B0829813D}"/>
              </a:ext>
            </a:extLst>
          </p:cNvPr>
          <p:cNvSpPr txBox="1"/>
          <p:nvPr/>
        </p:nvSpPr>
        <p:spPr>
          <a:xfrm>
            <a:off x="287693" y="731213"/>
            <a:ext cx="337861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 공장 건설 시의 결로방지 대책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96AA68-B4A5-4AB5-923E-895241D6CB32}"/>
              </a:ext>
            </a:extLst>
          </p:cNvPr>
          <p:cNvSpPr txBox="1"/>
          <p:nvPr/>
        </p:nvSpPr>
        <p:spPr>
          <a:xfrm>
            <a:off x="768530" y="1257653"/>
            <a:ext cx="977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설계 단계부터 결로방지 대책 고려 필요</a:t>
            </a:r>
          </a:p>
        </p:txBody>
      </p:sp>
    </p:spTree>
    <p:extLst>
      <p:ext uri="{BB962C8B-B14F-4D97-AF65-F5344CB8AC3E}">
        <p14:creationId xmlns:p14="http://schemas.microsoft.com/office/powerpoint/2010/main" val="426778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468517"/>
            <a:ext cx="97726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제언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패시브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(passive)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패시브 건물은 냉난방에 사용하는 에너지를 줄일 수 있고 곰팡이의 원인이 되는 결로 현상 방지 가능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단열과 기밀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氣密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·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공기가 통하지 않게 하는 것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</a:p>
          <a:p>
            <a:pPr marL="1200150" lvl="4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더 두꺼운 단열재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기밀이 잘되는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중 유리창 등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정부의 제로에너지 건축 장려 방안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50" lvl="4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연면적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1000m²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 건축물의 경우 공공 건축물은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2020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년부터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민간 건축물은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2025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년부터 제로에너지 건축이 의무화된다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2030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년부터는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500m²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이상의 모든 건축물을 제로에너지 건물로 지어야 한다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Ex.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국내 최초 제로에너지 공장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‘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힘펠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‘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한림원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삼표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개발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메가더블윌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(MDW)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MDW: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대형공간 시공 때 적용되는 최신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PC(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프리캐스트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콘크리트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중 하나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현장이 아닌 공장에서 미리 콘크리트 제품을 생산함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PC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공법의 단점인 누수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문제 해결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B6B7EA-89B0-4060-8076-8EBB71AB1034}"/>
              </a:ext>
            </a:extLst>
          </p:cNvPr>
          <p:cNvSpPr/>
          <p:nvPr/>
        </p:nvSpPr>
        <p:spPr>
          <a:xfrm>
            <a:off x="933993" y="6080809"/>
            <a:ext cx="8523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https://www.donga.com/news/article/all/20200107/99127061/1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920F2A-DB84-4E26-9B17-197C7D95E50E}"/>
              </a:ext>
            </a:extLst>
          </p:cNvPr>
          <p:cNvSpPr/>
          <p:nvPr/>
        </p:nvSpPr>
        <p:spPr>
          <a:xfrm>
            <a:off x="933992" y="6417560"/>
            <a:ext cx="7661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https://www.hankyung.com/economy/article/201911173089i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74A1AB-FEBC-4A4F-B3BD-A7E1936FA38F}"/>
              </a:ext>
            </a:extLst>
          </p:cNvPr>
          <p:cNvSpPr txBox="1"/>
          <p:nvPr/>
        </p:nvSpPr>
        <p:spPr>
          <a:xfrm>
            <a:off x="287693" y="731213"/>
            <a:ext cx="337861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 공장 건설 시의 결로방지 대책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9738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468517"/>
            <a:ext cx="97726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r>
              <a:rPr lang="ko-KR" altLang="en-US" b="1" dirty="0" err="1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스마트팩토리</a:t>
            </a:r>
            <a:endParaRPr lang="en-US" altLang="ko-KR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내 설비와 기계에 센서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(IoT)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 설치됨으로써 실시간 데이터 수집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분석이 가능해짐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내 모든 상황들이 일목요연하게 보여지고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이를 분석해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목적된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바에 따라 스스로 제어됨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기반의 공장 운영체계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(Data Driven Operation)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갖춤으로써 생산현장에서 발생하는 현상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문제들의 상관관계를 얻어낼 수 있음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발생에 영향을 미치는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~~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조건들이 만족될 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예방을 위해 해당 조건들이 자동으로 조절되게 할 수 있음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즉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제품 및 설비의 상태를 실시간으로 진단하고 문제 발생 가능성을 사전에 차단함으로써 제품 및 설비의 수명을 연장할 수 있음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기대효과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pic>
        <p:nvPicPr>
          <p:cNvPr id="1026" name="Picture 2" descr="royalty free iot photos free download | Piqsels">
            <a:extLst>
              <a:ext uri="{FF2B5EF4-FFF2-40B4-BE49-F238E27FC236}">
                <a16:creationId xmlns:a16="http://schemas.microsoft.com/office/drawing/2014/main" id="{BC1E4A34-8C68-4786-8EA2-3A93BC768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484" y="4638889"/>
            <a:ext cx="5187030" cy="200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0684C-E6BE-4C7D-83DA-4FB673A95721}"/>
              </a:ext>
            </a:extLst>
          </p:cNvPr>
          <p:cNvSpPr txBox="1"/>
          <p:nvPr/>
        </p:nvSpPr>
        <p:spPr>
          <a:xfrm>
            <a:off x="287693" y="731213"/>
            <a:ext cx="352666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새로운 패러다임의 결로방지 대책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" name="눈물 방울 8">
            <a:extLst>
              <a:ext uri="{FF2B5EF4-FFF2-40B4-BE49-F238E27FC236}">
                <a16:creationId xmlns:a16="http://schemas.microsoft.com/office/drawing/2014/main" id="{95901DAE-5DEC-42BC-88C1-C8E71E4EF81C}"/>
              </a:ext>
            </a:extLst>
          </p:cNvPr>
          <p:cNvSpPr/>
          <p:nvPr/>
        </p:nvSpPr>
        <p:spPr>
          <a:xfrm rot="18900000">
            <a:off x="813172" y="1527747"/>
            <a:ext cx="241644" cy="241644"/>
          </a:xfrm>
          <a:prstGeom prst="teardrop">
            <a:avLst>
              <a:gd name="adj" fmla="val 109718"/>
            </a:avLst>
          </a:prstGeom>
          <a:solidFill>
            <a:srgbClr val="F7F7F7"/>
          </a:solidFill>
          <a:ln w="1905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13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468517"/>
            <a:ext cx="97726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근로자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온도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습도 조절로 쾌적한 근무환경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작업능률 향상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잠재적 품질손실 위험 최소화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제품 및 설비 수명 연장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냉난방비 절감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비용 효율화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정부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사회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품질손실에 따른 폐기물 감소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제로에너지 사회로의 이행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고객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고품질의 제품 확보가능성 증가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기대효과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129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8A6DD-F2AC-4C1A-8586-E36DFB45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C1237-15E3-4044-A3C1-69E03F60B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128DCC-5FD4-4A50-BCFE-6D1A1B4F3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762" y="5384346"/>
            <a:ext cx="1362075" cy="13144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992E39-7A74-45A9-BC6F-9DD2EAEC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654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F9BBDC96-2F07-4F88-B533-EBA51AA0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95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DD875DF-E817-4FDD-B541-CA697072EB6B}"/>
              </a:ext>
            </a:extLst>
          </p:cNvPr>
          <p:cNvGrpSpPr/>
          <p:nvPr/>
        </p:nvGrpSpPr>
        <p:grpSpPr>
          <a:xfrm>
            <a:off x="813172" y="2246354"/>
            <a:ext cx="9689365" cy="1477328"/>
            <a:chOff x="813172" y="1570079"/>
            <a:chExt cx="9689365" cy="14773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94AD78-7DE2-49D3-BF11-EFF89523A421}"/>
                </a:ext>
              </a:extLst>
            </p:cNvPr>
            <p:cNvSpPr txBox="1"/>
            <p:nvPr/>
          </p:nvSpPr>
          <p:spPr>
            <a:xfrm>
              <a:off x="933994" y="1570079"/>
              <a:ext cx="956854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결로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(Dew Condensation)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?</a:t>
              </a: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대기의 온도가 이슬점 이하로 떨어져 물체의 표면에 물방울이 맺히는 현상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</a:t>
              </a:r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" name="눈물 방울 2">
              <a:extLst>
                <a:ext uri="{FF2B5EF4-FFF2-40B4-BE49-F238E27FC236}">
                  <a16:creationId xmlns:a16="http://schemas.microsoft.com/office/drawing/2014/main" id="{A7EF612A-EF14-47D7-A662-D5092DA90807}"/>
                </a:ext>
              </a:extLst>
            </p:cNvPr>
            <p:cNvSpPr/>
            <p:nvPr/>
          </p:nvSpPr>
          <p:spPr>
            <a:xfrm rot="18900000">
              <a:off x="813172" y="1620125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A1A470D-7511-4D01-A515-66376E47363C}"/>
              </a:ext>
            </a:extLst>
          </p:cNvPr>
          <p:cNvGrpSpPr/>
          <p:nvPr/>
        </p:nvGrpSpPr>
        <p:grpSpPr>
          <a:xfrm>
            <a:off x="813173" y="3939869"/>
            <a:ext cx="8435330" cy="1200329"/>
            <a:chOff x="813173" y="2808843"/>
            <a:chExt cx="8435330" cy="1200329"/>
          </a:xfrm>
        </p:grpSpPr>
        <p:sp>
          <p:nvSpPr>
            <p:cNvPr id="7" name="눈물 방울 6">
              <a:extLst>
                <a:ext uri="{FF2B5EF4-FFF2-40B4-BE49-F238E27FC236}">
                  <a16:creationId xmlns:a16="http://schemas.microsoft.com/office/drawing/2014/main" id="{D06DCE7A-136E-40AB-8A5D-EAF815600D29}"/>
                </a:ext>
              </a:extLst>
            </p:cNvPr>
            <p:cNvSpPr/>
            <p:nvPr/>
          </p:nvSpPr>
          <p:spPr>
            <a:xfrm rot="18900000">
              <a:off x="813173" y="2858889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011C548-F79F-4E64-AB83-A80EFC091E95}"/>
                </a:ext>
              </a:extLst>
            </p:cNvPr>
            <p:cNvSpPr/>
            <p:nvPr/>
          </p:nvSpPr>
          <p:spPr>
            <a:xfrm>
              <a:off x="1104863" y="2808843"/>
              <a:ext cx="814364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 발생 조건</a:t>
              </a:r>
              <a:endParaRPr lang="en-US" altLang="ko-KR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1.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실내 대기의 수증기압이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결로가 발생하는 부분의 </a:t>
              </a:r>
              <a:r>
                <a:rPr lang="ko-KR" altLang="en-US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포화수증기압을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넘어가기 시작하고 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2.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해당 지점의 온도가 이슬점보다 낮아야 한다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.</a:t>
              </a:r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결로의 정의 및 발생조건 </a:t>
            </a:r>
          </a:p>
        </p:txBody>
      </p:sp>
    </p:spTree>
    <p:extLst>
      <p:ext uri="{BB962C8B-B14F-4D97-AF65-F5344CB8AC3E}">
        <p14:creationId xmlns:p14="http://schemas.microsoft.com/office/powerpoint/2010/main" val="472308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80F6F-5375-44C2-87CE-412C7BCE9CFA}"/>
              </a:ext>
            </a:extLst>
          </p:cNvPr>
          <p:cNvSpPr/>
          <p:nvPr/>
        </p:nvSpPr>
        <p:spPr>
          <a:xfrm>
            <a:off x="287693" y="1514475"/>
            <a:ext cx="11647132" cy="3048000"/>
          </a:xfrm>
          <a:prstGeom prst="rect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18667-84E4-40B3-842B-EAD2E73A9C64}"/>
              </a:ext>
            </a:extLst>
          </p:cNvPr>
          <p:cNvSpPr txBox="1"/>
          <p:nvPr/>
        </p:nvSpPr>
        <p:spPr>
          <a:xfrm>
            <a:off x="4119833" y="5692072"/>
            <a:ext cx="395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가능성 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81A9B-DC82-4F89-8BF2-07791D5141C9}"/>
              </a:ext>
            </a:extLst>
          </p:cNvPr>
          <p:cNvGrpSpPr/>
          <p:nvPr/>
        </p:nvGrpSpPr>
        <p:grpSpPr>
          <a:xfrm>
            <a:off x="511039" y="1794730"/>
            <a:ext cx="11169922" cy="2131742"/>
            <a:chOff x="1099094" y="1471772"/>
            <a:chExt cx="9740355" cy="185891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465523A-7AA2-47C1-BFE0-330C2AD8E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20405"/>
            <a:stretch/>
          </p:blipFill>
          <p:spPr>
            <a:xfrm>
              <a:off x="4416878" y="1471772"/>
              <a:ext cx="3104787" cy="1858914"/>
            </a:xfrm>
            <a:prstGeom prst="rect">
              <a:avLst/>
            </a:prstGeom>
          </p:spPr>
        </p:pic>
        <p:pic>
          <p:nvPicPr>
            <p:cNvPr id="1026" name="Picture 2" descr="당진제철소">
              <a:extLst>
                <a:ext uri="{FF2B5EF4-FFF2-40B4-BE49-F238E27FC236}">
                  <a16:creationId xmlns:a16="http://schemas.microsoft.com/office/drawing/2014/main" id="{35927362-ABBE-48F8-AA78-1FC95E266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1" r="2214"/>
            <a:stretch/>
          </p:blipFill>
          <p:spPr bwMode="auto">
            <a:xfrm>
              <a:off x="1099094" y="1471772"/>
              <a:ext cx="3104787" cy="1858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BD3E424-98C9-4AD7-B1CE-6539995F6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5759"/>
            <a:stretch/>
          </p:blipFill>
          <p:spPr>
            <a:xfrm>
              <a:off x="7734662" y="1471772"/>
              <a:ext cx="3104787" cy="1858914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6503BE-1F6B-4363-BC58-632090B3BE5E}"/>
              </a:ext>
            </a:extLst>
          </p:cNvPr>
          <p:cNvSpPr/>
          <p:nvPr/>
        </p:nvSpPr>
        <p:spPr>
          <a:xfrm>
            <a:off x="4999385" y="1349592"/>
            <a:ext cx="219322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대형 생산공장의 특성</a:t>
            </a:r>
            <a:endParaRPr lang="en-US" altLang="ko-KR" b="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441883-F1DE-48A2-86D7-8DC5A90969B6}"/>
              </a:ext>
            </a:extLst>
          </p:cNvPr>
          <p:cNvSpPr/>
          <p:nvPr/>
        </p:nvSpPr>
        <p:spPr>
          <a:xfrm>
            <a:off x="1761320" y="411113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넓은 부지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F9B322-1E70-48B1-BDAF-223A52241254}"/>
              </a:ext>
            </a:extLst>
          </p:cNvPr>
          <p:cNvSpPr/>
          <p:nvPr/>
        </p:nvSpPr>
        <p:spPr>
          <a:xfrm>
            <a:off x="5566047" y="411113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높은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층고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6631FF-B3AC-4F34-B35E-BD17F905722F}"/>
              </a:ext>
            </a:extLst>
          </p:cNvPr>
          <p:cNvSpPr/>
          <p:nvPr/>
        </p:nvSpPr>
        <p:spPr>
          <a:xfrm>
            <a:off x="9370774" y="411113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바다 인접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4D8C92-F9C3-4171-A08B-024E7F0EFD31}"/>
              </a:ext>
            </a:extLst>
          </p:cNvPr>
          <p:cNvSpPr/>
          <p:nvPr/>
        </p:nvSpPr>
        <p:spPr>
          <a:xfrm>
            <a:off x="688911" y="3447547"/>
            <a:ext cx="3204723" cy="369332"/>
          </a:xfrm>
          <a:prstGeom prst="rect">
            <a:avLst/>
          </a:prstGeom>
          <a:solidFill>
            <a:schemeClr val="tx1">
              <a:alpha val="61176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224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만 평 부지 </a:t>
            </a:r>
            <a:r>
              <a:rPr lang="en-US" altLang="ko-KR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여의도 </a:t>
            </a:r>
            <a:r>
              <a:rPr lang="en-US" altLang="ko-KR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 이상</a:t>
            </a:r>
            <a:r>
              <a:rPr lang="en-US" altLang="ko-KR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BA9EFFF-05DF-4CAA-A752-D97A56BF18CE}"/>
              </a:ext>
            </a:extLst>
          </p:cNvPr>
          <p:cNvSpPr/>
          <p:nvPr/>
        </p:nvSpPr>
        <p:spPr>
          <a:xfrm>
            <a:off x="8298363" y="3447547"/>
            <a:ext cx="3204726" cy="369332"/>
          </a:xfrm>
          <a:prstGeom prst="rect">
            <a:avLst/>
          </a:prstGeom>
          <a:solidFill>
            <a:schemeClr val="tx1">
              <a:alpha val="61176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서해안에 위치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AA0EAD-7FA9-43EF-A8AF-1414A1DF16BE}"/>
              </a:ext>
            </a:extLst>
          </p:cNvPr>
          <p:cNvSpPr/>
          <p:nvPr/>
        </p:nvSpPr>
        <p:spPr>
          <a:xfrm>
            <a:off x="4493636" y="3447547"/>
            <a:ext cx="3204726" cy="369332"/>
          </a:xfrm>
          <a:prstGeom prst="rect">
            <a:avLst/>
          </a:prstGeom>
          <a:solidFill>
            <a:schemeClr val="tx1">
              <a:alpha val="61176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당진 </a:t>
            </a:r>
            <a:r>
              <a:rPr lang="en-US" altLang="ko-KR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1, 2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모두 높은 </a:t>
            </a:r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층고</a:t>
            </a:r>
            <a:endParaRPr lang="ko-KR" altLang="en-US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E170EE23-079E-4F76-813D-FDCFEE110FE4}"/>
              </a:ext>
            </a:extLst>
          </p:cNvPr>
          <p:cNvSpPr/>
          <p:nvPr/>
        </p:nvSpPr>
        <p:spPr>
          <a:xfrm rot="10800000">
            <a:off x="511039" y="4704467"/>
            <a:ext cx="11169922" cy="679874"/>
          </a:xfrm>
          <a:prstGeom prst="triangle">
            <a:avLst/>
          </a:prstGeom>
          <a:solidFill>
            <a:srgbClr val="FDB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82AF7E-96F7-4D4E-BDDA-E78CA87AA2CB}"/>
              </a:ext>
            </a:extLst>
          </p:cNvPr>
          <p:cNvSpPr txBox="1"/>
          <p:nvPr/>
        </p:nvSpPr>
        <p:spPr>
          <a:xfrm>
            <a:off x="4135093" y="4824799"/>
            <a:ext cx="395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고온다습한</a:t>
            </a:r>
            <a:r>
              <a:rPr lang="ko-KR" altLang="en-US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공기 유입</a:t>
            </a:r>
          </a:p>
        </p:txBody>
      </p:sp>
      <p:sp>
        <p:nvSpPr>
          <p:cNvPr id="26" name="눈물 방울 25">
            <a:extLst>
              <a:ext uri="{FF2B5EF4-FFF2-40B4-BE49-F238E27FC236}">
                <a16:creationId xmlns:a16="http://schemas.microsoft.com/office/drawing/2014/main" id="{4B9D94D4-BCF8-47DD-B87E-E054BE986883}"/>
              </a:ext>
            </a:extLst>
          </p:cNvPr>
          <p:cNvSpPr/>
          <p:nvPr/>
        </p:nvSpPr>
        <p:spPr>
          <a:xfrm rot="18900000">
            <a:off x="4201946" y="5832860"/>
            <a:ext cx="241644" cy="241644"/>
          </a:xfrm>
          <a:prstGeom prst="teardrop">
            <a:avLst>
              <a:gd name="adj" fmla="val 109718"/>
            </a:avLst>
          </a:prstGeom>
          <a:solidFill>
            <a:srgbClr val="F7F7F7"/>
          </a:solidFill>
          <a:ln w="1905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0A218E-8637-482C-938B-597B5D0F16A4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결로가 잘 생기는 이유</a:t>
            </a:r>
          </a:p>
        </p:txBody>
      </p:sp>
    </p:spTree>
    <p:extLst>
      <p:ext uri="{BB962C8B-B14F-4D97-AF65-F5344CB8AC3E}">
        <p14:creationId xmlns:p14="http://schemas.microsoft.com/office/powerpoint/2010/main" val="2709835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0F98B-2160-4B43-BC03-124B060AAEB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발생의 문제점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858E51-C219-4E68-BAAC-BA80449A2ADC}"/>
              </a:ext>
            </a:extLst>
          </p:cNvPr>
          <p:cNvSpPr/>
          <p:nvPr/>
        </p:nvSpPr>
        <p:spPr>
          <a:xfrm>
            <a:off x="6277519" y="6242466"/>
            <a:ext cx="4685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박소희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 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창호 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표면결로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방지성능 평가에 관한 연구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VOL.- NO.- (2015)</a:t>
            </a:r>
          </a:p>
          <a:p>
            <a:pPr algn="r"/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건축물에서의 결로의 발생과 방지 대책“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한국건설기술연구원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(1998)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4AD78-7DE2-49D3-BF11-EFF89523A421}"/>
              </a:ext>
            </a:extLst>
          </p:cNvPr>
          <p:cNvSpPr txBox="1"/>
          <p:nvPr/>
        </p:nvSpPr>
        <p:spPr>
          <a:xfrm>
            <a:off x="933994" y="1708489"/>
            <a:ext cx="9772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r>
              <a:rPr lang="ko-KR" altLang="en-US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결로가 건축물에 주는 피해</a:t>
            </a:r>
            <a:endParaRPr lang="en-US" altLang="ko-KR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7" name="눈물 방울 6">
            <a:extLst>
              <a:ext uri="{FF2B5EF4-FFF2-40B4-BE49-F238E27FC236}">
                <a16:creationId xmlns:a16="http://schemas.microsoft.com/office/drawing/2014/main" id="{A17F786A-CEB8-401D-9742-84E168F76897}"/>
              </a:ext>
            </a:extLst>
          </p:cNvPr>
          <p:cNvSpPr/>
          <p:nvPr/>
        </p:nvSpPr>
        <p:spPr>
          <a:xfrm rot="18900000">
            <a:off x="813172" y="1758536"/>
            <a:ext cx="241644" cy="241644"/>
          </a:xfrm>
          <a:prstGeom prst="teardrop">
            <a:avLst>
              <a:gd name="adj" fmla="val 109718"/>
            </a:avLst>
          </a:prstGeom>
          <a:solidFill>
            <a:srgbClr val="F7F7F7"/>
          </a:solidFill>
          <a:ln w="1905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D1EBEE-69BA-41B8-8CD8-97BDBC1E7BC0}"/>
              </a:ext>
            </a:extLst>
          </p:cNvPr>
          <p:cNvGrpSpPr/>
          <p:nvPr/>
        </p:nvGrpSpPr>
        <p:grpSpPr>
          <a:xfrm>
            <a:off x="1319005" y="2290982"/>
            <a:ext cx="4465520" cy="3084856"/>
            <a:chOff x="763125" y="2290982"/>
            <a:chExt cx="4465520" cy="308485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091107-9F41-404D-A6BC-25861CD5FADC}"/>
                </a:ext>
              </a:extLst>
            </p:cNvPr>
            <p:cNvSpPr/>
            <p:nvPr/>
          </p:nvSpPr>
          <p:spPr>
            <a:xfrm>
              <a:off x="848559" y="3098314"/>
              <a:ext cx="4380086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창고의 천장에 맺힌 결로수의 낙하로 </a:t>
              </a:r>
              <a:r>
                <a:rPr lang="ko-KR" altLang="en-US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재료나 제품에 손상</a:t>
              </a:r>
              <a:endParaRPr lang="en-US" altLang="ko-KR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겨울철 유리창 부위에서 발생한 결로수가 외부 측으로 응결한 뒤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고드름이 되어 낙하함으로써 </a:t>
              </a:r>
              <a:r>
                <a:rPr lang="ko-KR" altLang="en-US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건물 주변에 위험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요인으로 작용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40FB9E5-8C30-4FF2-81DA-4E9FF18F1DB9}"/>
                </a:ext>
              </a:extLst>
            </p:cNvPr>
            <p:cNvSpPr/>
            <p:nvPr/>
          </p:nvSpPr>
          <p:spPr>
            <a:xfrm>
              <a:off x="763125" y="2575117"/>
              <a:ext cx="4465520" cy="2800721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EA9D493-5E38-4D1D-A190-C8FCC3247F48}"/>
                </a:ext>
              </a:extLst>
            </p:cNvPr>
            <p:cNvSpPr/>
            <p:nvPr/>
          </p:nvSpPr>
          <p:spPr>
            <a:xfrm>
              <a:off x="2427697" y="2421184"/>
              <a:ext cx="12218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</a:t>
              </a:r>
              <a:r>
                <a:rPr lang="ko-KR" altLang="en-US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차적 피해</a:t>
              </a:r>
              <a:endParaRPr lang="ko-KR" altLang="en-US" b="1" dirty="0">
                <a:solidFill>
                  <a:srgbClr val="005792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7471FEC-CCC0-4863-96D9-68926F5EF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705" y="2290982"/>
              <a:ext cx="461665" cy="46166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040C4A-66B7-47AE-909B-32D3D099CF17}"/>
              </a:ext>
            </a:extLst>
          </p:cNvPr>
          <p:cNvGrpSpPr/>
          <p:nvPr/>
        </p:nvGrpSpPr>
        <p:grpSpPr>
          <a:xfrm>
            <a:off x="6497755" y="2290982"/>
            <a:ext cx="4465520" cy="3157376"/>
            <a:chOff x="5616485" y="2290982"/>
            <a:chExt cx="4465520" cy="315737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91F31EE-2DBE-4D09-8DEF-5C9DB9CE65A2}"/>
                </a:ext>
              </a:extLst>
            </p:cNvPr>
            <p:cNvSpPr/>
            <p:nvPr/>
          </p:nvSpPr>
          <p:spPr>
            <a:xfrm>
              <a:off x="5743574" y="2863035"/>
              <a:ext cx="4248151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곰팡이 발생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마감재 박리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/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오염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목재 변색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석고보드 붕괴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카페트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젖음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구조체의 훼손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건물 전체의 수명 단축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단열재에 </a:t>
              </a:r>
              <a:r>
                <a:rPr lang="ko-KR" altLang="en-US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흡습되어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에너지 절약성능 악화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철강재에 녹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/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얼룩이 발생해 품질불량 결과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76F09F3-C8A5-4125-8206-BFAA34D7DA83}"/>
                </a:ext>
              </a:extLst>
            </p:cNvPr>
            <p:cNvSpPr/>
            <p:nvPr/>
          </p:nvSpPr>
          <p:spPr>
            <a:xfrm>
              <a:off x="5616485" y="2575117"/>
              <a:ext cx="4465520" cy="2800721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0FDC4BE-F74E-4958-B499-BA601BBE7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5065" y="2290982"/>
              <a:ext cx="461665" cy="46166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E4FCCD6-B142-4229-A1A0-DF875BDE1129}"/>
                </a:ext>
              </a:extLst>
            </p:cNvPr>
            <p:cNvSpPr/>
            <p:nvPr/>
          </p:nvSpPr>
          <p:spPr>
            <a:xfrm>
              <a:off x="7302144" y="2421184"/>
              <a:ext cx="12218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</a:t>
              </a:r>
              <a:r>
                <a:rPr lang="ko-KR" altLang="en-US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차적 피해</a:t>
              </a:r>
              <a:endParaRPr lang="en-US" altLang="ko-KR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385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4AD78-7DE2-49D3-BF11-EFF89523A421}"/>
              </a:ext>
            </a:extLst>
          </p:cNvPr>
          <p:cNvSpPr txBox="1"/>
          <p:nvPr/>
        </p:nvSpPr>
        <p:spPr>
          <a:xfrm>
            <a:off x="542924" y="2551837"/>
            <a:ext cx="10277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“ </a:t>
            </a:r>
            <a:r>
              <a:rPr lang="ko-KR" altLang="en-US" sz="28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가능성을 사전에 정확히 예측하고 이에 대응한다면</a:t>
            </a:r>
            <a:endParaRPr lang="en-US" altLang="ko-KR" sz="28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sz="28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			  	</a:t>
            </a:r>
            <a:r>
              <a:rPr lang="ko-KR" altLang="en-US" sz="28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잠재적 품질손실의 위험을 최소화할 수 있다</a:t>
            </a:r>
            <a:r>
              <a:rPr lang="en-US" altLang="ko-KR" sz="28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endParaRPr lang="en-US" altLang="ko-KR" sz="2800" dirty="0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8614B-C96B-48C7-8EA0-4AB1ABB72F81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예측의 필요성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A3B68-5A48-46FF-B6D4-9A7B39FE5EA4}"/>
              </a:ext>
            </a:extLst>
          </p:cNvPr>
          <p:cNvSpPr txBox="1"/>
          <p:nvPr/>
        </p:nvSpPr>
        <p:spPr>
          <a:xfrm>
            <a:off x="10752945" y="4036110"/>
            <a:ext cx="734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”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426468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4AD78-7DE2-49D3-BF11-EFF89523A421}"/>
              </a:ext>
            </a:extLst>
          </p:cNvPr>
          <p:cNvSpPr txBox="1"/>
          <p:nvPr/>
        </p:nvSpPr>
        <p:spPr>
          <a:xfrm>
            <a:off x="838199" y="2152650"/>
            <a:ext cx="97726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온도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습도와 결로발생 여부의 상관관계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실내 공기의 습도가 높을수록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접하는 면의 표면온도가 낮을수록 결로의 발생위험이 커진다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관련 논문 출처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박소희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 "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창호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표면결로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방지성능 평가에 관한 연구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 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VOL.- NO.- (2015)</a:t>
            </a: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4B233-D8B1-4592-AE2C-7CDEEA8E4BB7}"/>
              </a:ext>
            </a:extLst>
          </p:cNvPr>
          <p:cNvSpPr txBox="1"/>
          <p:nvPr/>
        </p:nvSpPr>
        <p:spPr>
          <a:xfrm>
            <a:off x="838199" y="4112078"/>
            <a:ext cx="9772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실제로 온도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습도 요인이 결로 발생에 얼마나 큰 영향을 미치는지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또 다른 설명 요인으로는 어떤 것이 있는지를 분석을 통해 확인해본다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892E5-0C8A-4FB7-B430-65B35344BB52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 요인 추정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0E6CA2-401C-41EB-A915-A52D4E9000CE}"/>
              </a:ext>
            </a:extLst>
          </p:cNvPr>
          <p:cNvSpPr txBox="1"/>
          <p:nvPr/>
        </p:nvSpPr>
        <p:spPr>
          <a:xfrm>
            <a:off x="838198" y="5102678"/>
            <a:ext cx="977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73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  <a:ln>
              <a:solidFill>
                <a:srgbClr val="F7F7F7"/>
              </a:solidFill>
            </a:ln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0E881879-B3DF-497F-8DA3-70BB0264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095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1838</Words>
  <Application>Microsoft Office PowerPoint</Application>
  <PresentationFormat>와이드스크린</PresentationFormat>
  <Paragraphs>343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KoPubWorld돋움체_Pro Bold</vt:lpstr>
      <vt:lpstr>KoPubWorld돋움체_Pro Light</vt:lpstr>
      <vt:lpstr>KoPubWorld돋움체_Pro Medium</vt:lpstr>
      <vt:lpstr>맑은 고딕</vt:lpstr>
      <vt:lpstr>Arial</vt:lpstr>
      <vt:lpstr>Office 테마</vt:lpstr>
      <vt:lpstr>현대제철과 기상청 데이터를 활용한 공장 내 철강 제품의 결로 발생 예측 모형 개발</vt:lpstr>
      <vt:lpstr>Contents</vt:lpstr>
      <vt:lpstr>Contents</vt:lpstr>
      <vt:lpstr>공모배경</vt:lpstr>
      <vt:lpstr>공모배경</vt:lpstr>
      <vt:lpstr>공모배경</vt:lpstr>
      <vt:lpstr>공모배경</vt:lpstr>
      <vt:lpstr>공모배경</vt:lpstr>
      <vt:lpstr>Contents</vt:lpstr>
      <vt:lpstr>활용데이터 정의</vt:lpstr>
      <vt:lpstr>활용데이터 정의</vt:lpstr>
      <vt:lpstr>Contents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Contents</vt:lpstr>
      <vt:lpstr>분석결과</vt:lpstr>
      <vt:lpstr>Contents</vt:lpstr>
      <vt:lpstr>활용방안 및 기대효과</vt:lpstr>
      <vt:lpstr>활용방안 및 기대효과</vt:lpstr>
      <vt:lpstr>활용방안 및 기대효과</vt:lpstr>
      <vt:lpstr>활용방안 및 기대효과</vt:lpstr>
      <vt:lpstr>활용방안 및 기대효과</vt:lpstr>
      <vt:lpstr>활용방안 및 기대효과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ekherb1244@gmail.com</dc:creator>
  <cp:lastModifiedBy>ekherb1244@gmail.com</cp:lastModifiedBy>
  <cp:revision>85</cp:revision>
  <dcterms:created xsi:type="dcterms:W3CDTF">2020-06-11T07:48:01Z</dcterms:created>
  <dcterms:modified xsi:type="dcterms:W3CDTF">2020-06-24T05:25:12Z</dcterms:modified>
</cp:coreProperties>
</file>